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6" r:id="rId3"/>
    <p:sldId id="257" r:id="rId4"/>
    <p:sldId id="258" r:id="rId5"/>
    <p:sldId id="259" r:id="rId6"/>
    <p:sldId id="266" r:id="rId7"/>
    <p:sldId id="267" r:id="rId8"/>
    <p:sldId id="260" r:id="rId9"/>
    <p:sldId id="261" r:id="rId10"/>
    <p:sldId id="262" r:id="rId11"/>
    <p:sldId id="264" r:id="rId12"/>
    <p:sldId id="263" r:id="rId13"/>
    <p:sldId id="265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92" d="100"/>
          <a:sy n="92" d="100"/>
        </p:scale>
        <p:origin x="501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155F6E-ED56-41AD-9B68-6EC8AF2E548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38DDDA4-1748-445A-899E-DC9B7BEEDCBE}">
      <dgm:prSet/>
      <dgm:spPr/>
      <dgm:t>
        <a:bodyPr/>
        <a:lstStyle/>
        <a:p>
          <a:r>
            <a:rPr lang="en-GB" dirty="0"/>
            <a:t>Next week small group zoom sessions with teachers for our catch up children to work on intervention targets.</a:t>
          </a:r>
          <a:endParaRPr lang="en-US" dirty="0"/>
        </a:p>
      </dgm:t>
    </dgm:pt>
    <dgm:pt modelId="{65FDE0A4-D031-4A59-B411-214A8EE1DA60}" type="parTrans" cxnId="{54A6B785-7C08-4665-8B9E-959E9EA2F3F3}">
      <dgm:prSet/>
      <dgm:spPr/>
      <dgm:t>
        <a:bodyPr/>
        <a:lstStyle/>
        <a:p>
          <a:endParaRPr lang="en-US"/>
        </a:p>
      </dgm:t>
    </dgm:pt>
    <dgm:pt modelId="{12F42457-FB37-42A7-8D15-051CE856F9CC}" type="sibTrans" cxnId="{54A6B785-7C08-4665-8B9E-959E9EA2F3F3}">
      <dgm:prSet/>
      <dgm:spPr/>
      <dgm:t>
        <a:bodyPr/>
        <a:lstStyle/>
        <a:p>
          <a:endParaRPr lang="en-US"/>
        </a:p>
      </dgm:t>
    </dgm:pt>
    <dgm:pt modelId="{34356641-8DDF-4BD4-86D0-3ADD738C8224}">
      <dgm:prSet/>
      <dgm:spPr/>
      <dgm:t>
        <a:bodyPr/>
        <a:lstStyle/>
        <a:p>
          <a:r>
            <a:rPr lang="en-GB" dirty="0"/>
            <a:t>All Pupil Premium children are provided with reading books and a individual paper learning pack every week and appropriate resources – sound maths, maths resources.  I phone call every week to ensure support given. We are going to also supply this for children on our catch up list</a:t>
          </a:r>
          <a:endParaRPr lang="en-US" dirty="0"/>
        </a:p>
      </dgm:t>
    </dgm:pt>
    <dgm:pt modelId="{093CD651-2521-4FAE-AB98-CB1B6B03D935}" type="parTrans" cxnId="{810198FF-5068-485A-9478-7F0AA5E5803D}">
      <dgm:prSet/>
      <dgm:spPr/>
      <dgm:t>
        <a:bodyPr/>
        <a:lstStyle/>
        <a:p>
          <a:endParaRPr lang="en-US"/>
        </a:p>
      </dgm:t>
    </dgm:pt>
    <dgm:pt modelId="{8AA3E3FA-EB1A-44E9-8C4B-B203EFA2C2E0}" type="sibTrans" cxnId="{810198FF-5068-485A-9478-7F0AA5E5803D}">
      <dgm:prSet/>
      <dgm:spPr/>
      <dgm:t>
        <a:bodyPr/>
        <a:lstStyle/>
        <a:p>
          <a:endParaRPr lang="en-US"/>
        </a:p>
      </dgm:t>
    </dgm:pt>
    <dgm:pt modelId="{A3BFD0DF-E977-4A7E-BBEC-C419B4FD54E7}" type="pres">
      <dgm:prSet presAssocID="{58155F6E-ED56-41AD-9B68-6EC8AF2E5480}" presName="linear" presStyleCnt="0">
        <dgm:presLayoutVars>
          <dgm:animLvl val="lvl"/>
          <dgm:resizeHandles val="exact"/>
        </dgm:presLayoutVars>
      </dgm:prSet>
      <dgm:spPr/>
    </dgm:pt>
    <dgm:pt modelId="{ECDD30DC-5570-4FCB-922B-D3327B44E27D}" type="pres">
      <dgm:prSet presAssocID="{438DDDA4-1748-445A-899E-DC9B7BEEDCB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19ED0B0-B306-428C-B3E7-037DA3D8CE53}" type="pres">
      <dgm:prSet presAssocID="{12F42457-FB37-42A7-8D15-051CE856F9CC}" presName="spacer" presStyleCnt="0"/>
      <dgm:spPr/>
    </dgm:pt>
    <dgm:pt modelId="{29ADC4A6-0A43-430D-93F7-5D448F8F9DD8}" type="pres">
      <dgm:prSet presAssocID="{34356641-8DDF-4BD4-86D0-3ADD738C8224}" presName="parentText" presStyleLbl="node1" presStyleIdx="1" presStyleCnt="2" custScaleY="128340" custLinFactY="5096" custLinFactNeighborY="100000">
        <dgm:presLayoutVars>
          <dgm:chMax val="0"/>
          <dgm:bulletEnabled val="1"/>
        </dgm:presLayoutVars>
      </dgm:prSet>
      <dgm:spPr/>
    </dgm:pt>
  </dgm:ptLst>
  <dgm:cxnLst>
    <dgm:cxn modelId="{4AF5A24C-C7FD-4AF2-A378-93ABC64C0365}" type="presOf" srcId="{58155F6E-ED56-41AD-9B68-6EC8AF2E5480}" destId="{A3BFD0DF-E977-4A7E-BBEC-C419B4FD54E7}" srcOrd="0" destOrd="0" presId="urn:microsoft.com/office/officeart/2005/8/layout/vList2"/>
    <dgm:cxn modelId="{505D4550-DAED-4B1D-84A1-A45512165507}" type="presOf" srcId="{438DDDA4-1748-445A-899E-DC9B7BEEDCBE}" destId="{ECDD30DC-5570-4FCB-922B-D3327B44E27D}" srcOrd="0" destOrd="0" presId="urn:microsoft.com/office/officeart/2005/8/layout/vList2"/>
    <dgm:cxn modelId="{54A6B785-7C08-4665-8B9E-959E9EA2F3F3}" srcId="{58155F6E-ED56-41AD-9B68-6EC8AF2E5480}" destId="{438DDDA4-1748-445A-899E-DC9B7BEEDCBE}" srcOrd="0" destOrd="0" parTransId="{65FDE0A4-D031-4A59-B411-214A8EE1DA60}" sibTransId="{12F42457-FB37-42A7-8D15-051CE856F9CC}"/>
    <dgm:cxn modelId="{A78D6E86-8E7C-42FD-828D-42D1EE78B690}" type="presOf" srcId="{34356641-8DDF-4BD4-86D0-3ADD738C8224}" destId="{29ADC4A6-0A43-430D-93F7-5D448F8F9DD8}" srcOrd="0" destOrd="0" presId="urn:microsoft.com/office/officeart/2005/8/layout/vList2"/>
    <dgm:cxn modelId="{810198FF-5068-485A-9478-7F0AA5E5803D}" srcId="{58155F6E-ED56-41AD-9B68-6EC8AF2E5480}" destId="{34356641-8DDF-4BD4-86D0-3ADD738C8224}" srcOrd="1" destOrd="0" parTransId="{093CD651-2521-4FAE-AB98-CB1B6B03D935}" sibTransId="{8AA3E3FA-EB1A-44E9-8C4B-B203EFA2C2E0}"/>
    <dgm:cxn modelId="{263C332F-BFC1-4A0C-8D93-1E5959C43056}" type="presParOf" srcId="{A3BFD0DF-E977-4A7E-BBEC-C419B4FD54E7}" destId="{ECDD30DC-5570-4FCB-922B-D3327B44E27D}" srcOrd="0" destOrd="0" presId="urn:microsoft.com/office/officeart/2005/8/layout/vList2"/>
    <dgm:cxn modelId="{3989B06A-2B48-48C5-ADF3-EE4DD631B7EF}" type="presParOf" srcId="{A3BFD0DF-E977-4A7E-BBEC-C419B4FD54E7}" destId="{019ED0B0-B306-428C-B3E7-037DA3D8CE53}" srcOrd="1" destOrd="0" presId="urn:microsoft.com/office/officeart/2005/8/layout/vList2"/>
    <dgm:cxn modelId="{A95AFC91-8354-4443-BF30-AA000708BD91}" type="presParOf" srcId="{A3BFD0DF-E977-4A7E-BBEC-C419B4FD54E7}" destId="{29ADC4A6-0A43-430D-93F7-5D448F8F9DD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DD30DC-5570-4FCB-922B-D3327B44E27D}">
      <dsp:nvSpPr>
        <dsp:cNvPr id="0" name=""/>
        <dsp:cNvSpPr/>
      </dsp:nvSpPr>
      <dsp:spPr>
        <a:xfrm>
          <a:off x="0" y="34862"/>
          <a:ext cx="10515600" cy="184231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Next week small group zoom sessions with teachers for our catch up children to work on intervention targets.</a:t>
          </a:r>
          <a:endParaRPr lang="en-US" sz="2600" kern="1200" dirty="0"/>
        </a:p>
      </dsp:txBody>
      <dsp:txXfrm>
        <a:off x="89934" y="124796"/>
        <a:ext cx="10335732" cy="1662443"/>
      </dsp:txXfrm>
    </dsp:sp>
    <dsp:sp modelId="{29ADC4A6-0A43-430D-93F7-5D448F8F9DD8}">
      <dsp:nvSpPr>
        <dsp:cNvPr id="0" name=""/>
        <dsp:cNvSpPr/>
      </dsp:nvSpPr>
      <dsp:spPr>
        <a:xfrm>
          <a:off x="0" y="1986915"/>
          <a:ext cx="10515600" cy="236442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All Pupil Premium children are provided with reading books and a individual paper learning pack every week and appropriate resources – sound maths, maths resources.  I phone call every week to ensure support given. We are going to also supply this for children on our catch up list</a:t>
          </a:r>
          <a:endParaRPr lang="en-US" sz="2600" kern="1200" dirty="0"/>
        </a:p>
      </dsp:txBody>
      <dsp:txXfrm>
        <a:off x="115422" y="2102337"/>
        <a:ext cx="10284756" cy="21335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20T13:27:54.456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75,'0'-2,"1"0,0 0,-1 0,1 0,0 0,0 0,0 0,0 0,0 0,0 1,1-1,-1 0,0 1,1-1,0 1,-1-1,1 1,0 0,0 0,-1 0,1 0,4-2,1 0,1 0,-1 0,1 0,15-2,26-2,88-2,-105 8,-22 0,1 1,0 0,-1 0,1 1,14 3,-23-3,-1 0,1-1,-1 1,0 0,1 0,-1 0,0 0,1 0,-1 0,0 0,0 1,0-1,0 0,0 1,0-1,0 1,-1-1,1 1,0-1,-1 1,0-1,1 1,-1-1,1 4,0 3,-1 1,0 0,-1 12,0-8,1-11,0 0,0 0,0 0,-1 1,1-1,-1 0,1 0,-1 0,0 0,0 0,0 0,0 0,0-1,0 1,0 0,-1 0,-2 2,2-2,-1-1,1 1,-1-1,0 0,1 0,-1 0,0 0,0 0,1-1,-1 1,0-1,-6 1,-71 4,-55 1,109-5,16-1,1 1,-1-1,0-1,1 0,-12-2,19 2,0 0,1 0,-1 0,0-1,0 1,1 0,-1-1,1 1,-1-1,1 1,0-1,-1 0,1 1,0-1,0 0,0 0,0 0,1 0,-1 0,0 0,1 0,0 0,-1 0,1 0,0-4,-1-7,1 1,1 0,2-13,-3 24,0-1,0 0,1 1,-1-1,1 1,-1-1,1 1,-1-1,1 1,0-1,0 1,0-1,0 1,0 0,0 0,0 0,0-1,0 1,1 0,-1 0,0 1,1-1,-1 0,1 0,-1 1,1-1,-1 0,1 1,0 0,1-1,6 0,0 0,-1 1,1 0,12 2,-2-1,58-1,28 2,-103-2,-1 0,1 1,-1-1,0 0,1 1,-1-1,0 1,0-1,1 1,-1-1,0 1,0 0,0 0,0 0,0 0,0 0,0 0,0 0,0 0,1 1,-1 0,0 1,0-1,0 1,0-1,-1 1,1-1,0 1,-1-1,0 1,0 3,0-2,0 0,0-1,0 1,-1 0,0 0,0-1,0 1,0 0,0-1,-1 1,0-1,1 1,-1-1,-5 6,3-6,0 0,0-1,0 1,0-1,0 0,0 0,-1 0,1-1,-1 1,1-1,-1 0,-7 0,-8 0,-34-2,27 0,23 1,0 0,0 0,0-1,0 1,0-1,0 0,1 0,-1-1,0 1,1-1,-1 1,-6-5,8 4,0 0,0-1,0 1,0 0,1 0,-1-1,1 1,-1-1,1 0,0 1,0-1,0 0,0 1,0-1,1 0,0 0,-1 0,1-4,0 5,0 0,0 0,0 0,0 0,1 1,-1-1,0 0,1 0,0 0,-1 0,1 1,0-1,0 0,0 1,0-1,0 1,0-1,1 1,-1-1,0 1,1 0,-1-1,1 1,-1 0,1 0,0 0,-1 1,1-1,0 0,0 0,0 1,-1-1,4 1,6-2,0 1,1 0,-1 1,18 1,-12 0,7-1,-16 0,-1 0,1 0,-1 0,1 1,13 3,-21-4,1 0,0 0,-1 1,1-1,0 0,-1 0,1 1,0-1,-1 0,1 1,-1-1,1 1,0-1,-1 1,1-1,-1 1,0-1,1 1,-1-1,1 1,-1 0,0-1,1 1,-1 0,0 1,0-1,0-1,0 1,0 0,-1 0,1 0,0 0,-1 0,1 0,-1 0,1-1,-1 1,1 0,-1 0,0-1,1 1,-2 0,-2 3,0-1,0 0,0-1,-1 1,1-1,-6 2,0-1,1-2,0 1,0-1,-1-1,1 0,-1 0,1-1,0 0,-1 0,1-1,0 0,-14-6,23 8,0 0,-1 0,1 0,0 0,0 0,0 0,0 0,-1 0,1 0,0 0,0 0,0 0,0-1,-1 1,1 0,0 0,0 0,0 0,0 0,-1 0,1 0,0-1,0 1,0 0,0 0,0 0,0 0,0 0,0-1,-1 1,1 0,0 0,0 0,0-1,0 1,0 0,0 0,0 0,0 0,0-1,0 1,0 0,0 0,0 0,0-1,0 1,1 0,-1 0,0 0,0 0,0-1,0 1,0 0,0 0,0 0,15-8,20-1,-9 5,0 2,-1 0,1 2,37 3,-61-2,0-1,-1 0,1 1,-1-1,0 1,1 0,-1-1,1 1,-1 0,0 0,0 0,1 0,-1 0,0 0,0 0,0 0,0 1,0-1,0 0,0 1,-1-1,1 0,0 1,-1-1,1 1,-1-1,0 1,1-1,-1 1,0 0,0-1,0 1,0 2,0 0,0-1,-1 1,1-1,-1 1,0-1,1 1,-2-1,1 0,0 1,-1-1,1 0,-1 0,0 0,-2 4,0-5,1 1,0-1,0 0,-1 1,1-1,-1-1,0 1,1-1,-1 1,0-1,0 0,0 0,-8 0,-5 0,-1-1,-17-2,4 0,10 2,9 1,0-1,0-1,-12-1,22 1,-1 1,1 0,0-1,0 0,0 1,-1-1,1 0,0 0,0 0,0-1,0 1,1 0,-1-1,0 1,0-1,1 0,-1 1,1-1,0 0,-1 0,-1-4,3 6,0-1,0 0,-1 0,1 1,0-1,0 0,0 0,0 1,0-1,0 0,0 0,0 1,0-1,1 0,-1 1,0-1,0 0,1 0,-1 1,0-1,1 0,-1 1,1-1,-1 1,1-1,-1 1,1-1,-1 1,1-1,-1 1,1-1,0 1,-1 0,1-1,0 1,-1 0,1-1,0 1,0 0,-1 0,1 0,1 0,4-2,1 1,-1 1,12-1,-15 1,1 0,1 0,-1 0,0 0,1 1,-1-1,0 1,0 0,1 1,-1-1,0 1,0-1,0 1,-1 0,1 1,0-1,6 6,-6-4,1-1,-1 1,1-1,0 0,0-1,0 1,1-1,-1 0,1 0,-1-1,1 0,-1 0,1 0,0 0,-1-1,1 0,11-1,-15 0,0 0,0 0,0-1,0 1,0 0,0-1,0 1,0-1,-1 1,1-1,-1 0,1 0,-1 0,0 0,0 0,0 0,0 0,0 0,0 0,0-1,-1 1,1 0,-1-1,1-3,-1 4,0 0,0 0,0 0,0 0,0 0,0 0,0 1,0-1,-1 0,1 0,-1 0,0 0,1 1,-1-1,0 0,0 1,0-1,0 1,0-1,0 1,-1-1,1 1,0 0,-1-1,1 1,-1 0,0 0,1 0,-1 0,0 1,-2-2,-7 0,-1 1,1 0,-1 0,1 1,-1 1,-20 3,30-3,0-1,0 1,0 0,0 0,0 0,0 0,0 0,1 0,-1 1,0-1,1 1,-1-1,-2 4,-15 26,10-15,9-16,-1 1,1-1,-1 1,1-1,0 1,0-1,-1 1,1-1,0 1,0-1,0 1,-1-1,1 1,0-1,0 1,0-1,0 1,0-1,0 1,0-1,0 1,0-1,0 1,1-1,-1 1,0-1,0 1,0-1,1 1,-1-1,0 1,0-1,1 1,-1-1,1 0,-1 1,0-1,1 1,-1-1,1 0,-1 0,0 1,1-1,-1 0,1 0,-1 1,1-1,-1 0,1 0,0 0,-1 0,1 0,-1 0,1 0,6 1,0 0,-1-1,11 0,-10-1,15 1,36-2,-53 1,1 1,0-1,0-1,-1 1,1-1,-1 0,8-4,-13 6,0 0,1 0,-1 0,0 0,0-1,1 1,-1 0,0 0,0 0,0 0,1 0,-1-1,0 1,0 0,0 0,0 0,1 0,-1-1,0 1,0 0,0 0,0-1,0 1,0 0,1 0,-1-1,0 1,0 0,0 0,0-1,0 1,0 0,0-1,-8-3,-14 1,11 2,-25 0,34 1,-1 0,1 0,-1 0,1 1,-1-1,1 1,-1 0,1 0,0 0,-5 2,7-3,0 1,0-1,-1 0,1 0,0 1,0-1,0 0,-1 1,1-1,0 0,0 1,0-1,0 0,0 1,0-1,0 1,-1-1,1 0,0 1,1-1,-1 0,0 1,0-1,0 1,0-1,0 0,0 1,0-1,0 0,1 1,-1-1,0 0,0 1,0-1,1 0,-1 0,0 1,0-1,1 0,-1 0,1 1,2 5,-3-6,0 1,0-1,-1 0,1 0,0 1,0-1,0 0,-1 0,1 1,0-1,0 0,-1 0,1 0,0 0,-1 1,1-1,0 0,-1 0,1 0,0 0,-1 0,1 0,0 0,-1 0,1 0,-1 0,-25 2,-41-3,20-1,23 0,23 2,0-1,0 1,0-1,0 1,0-1,0 1,0-1,0 0,0 1,0-1,1 0,-1 0,0 1,0-1,1 0,-1 0,0 0,0-2,-2-6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20T13:27:05.98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20T13:27:15.64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60 5,'483'0,"-562"-1,-90 3,88 12,47-10,0 1,-45 0,77-5,-1 1,0-1,1 0,-1 1,0-1,1 1,-1 0,1 0,-1 0,1 0,0 0,-1 0,1 1,-3 1,4-2,0 1,-1-1,1 0,0 1,0-1,0 1,0-1,1 1,-1-1,0 1,1-1,-1 1,1 0,-1-1,1 1,0 0,-1 0,1-1,0 1,0 0,1-1,-1 1,1 2,-1-2,1 0,0 0,0-1,0 1,0 0,0 0,0-1,1 1,-1-1,0 1,1-1,-1 0,1 1,0-1,-1 0,1 0,0 0,0 0,0-1,0 1,0 0,-1-1,1 1,0-1,3 0,7 2,0-1,23 0,-33-1,36-1,-7 1,0-1,49-9,-59 7,1 1,0 0,27 3,-30-1,1 1,-1-2,0-1,33-7,-51 9,1-1,0 0,0-1,-1 1,1 0,0 0,-1-1,1 1,-1-1,0 1,1-1,-1 0,0 1,0-1,0 0,0 0,-1 0,1 0,0 0,-1 0,1 0,-1 0,0-2,1 2,-1 0,0 0,1 1,-1-1,0 0,0 0,0 1,-1-1,1 0,0 0,-1 1,1-1,-1 0,0 1,1-1,-1 0,0 1,0-1,0 1,0-1,0 1,0 0,-1 0,1-1,0 1,-1 0,-1-1,-2 0,0 0,-1 1,1 0,0 0,0 0,-10 0,-37 4,18-1,-215-1,137-2,108 1,1 1,-1-1,0 0,1 1,-1 0,1 0,-1 0,1 0,-7 4,9-5,0 1,0-1,0 1,1 0,-1 0,0-1,0 1,0 0,1 0,-1 0,0 0,1 0,-1 0,1 0,-1 0,1 0,0 0,-1 0,1 0,0 1,0-1,0 0,0 0,0 0,0 0,0 0,0 1,0-1,0 0,1 0,-1 0,1 0,-1 0,0 0,2 2,-1-1,0 0,1-1,-1 1,1 0,-1 0,1-1,0 1,-1-1,1 1,0-1,0 0,0 0,0 0,0 0,1 0,-1 0,0-1,0 1,0-1,5 1,5 0,0 0,22-2,-20 0,186-1,-191 2,-1-1,0-1,0 1,0-1,15-6,-13 4,0 1,0 0,12-1,43 3,-55 1,-330 1,171-2,221-6,-15 1,32 6,15-2,-57-4,-29 3,32-2,-30 4,27-5,-11 1,-25 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20T13:27:20.259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28,'24'0,"17"0,80-9,-14-6,-94 13,-2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20T13:27:24.96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0,'376'0,"-375"0,22 2,-23-2,1 0,0 0,-1 0,1 1,0-1,-1 0,1 0,-1 0,1 1,0-1,-1 0,1 1,-1-1,1 0,-1 1,1-1,-1 1,1-1,-1 1,1-1,-1 1,0-1,1 1,-1-1,0 1,0 0,1-1,-1 1,0 1,0-2,0 1,0-1,0 1,-1 0,1-1,0 1,-1-1,1 1,0-1,-1 1,1-1,-1 1,1-1,0 0,-1 1,1-1,-1 0,0 1,1-1,-1 0,1 1,-1-1,1 0,-1 0,0 0,1 0,-2 1,-19 2,20-3,-164 1,80-2,17 1,54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20T13:27:31.43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48,'31'0,"-1"-1,37-7,14-7,-64 12,0-2,31-3,-47 8,0 0,1 0,-1 1,0-1,0 0,1 0,-1 1,0-1,0 1,0-1,1 1,-1-1,0 1,0 0,0 0,0-1,0 1,0 0,-1 0,1 0,0 0,0 0,-1 0,1 0,0 0,-1 0,1 1,-1-1,1 0,-1 0,0 1,0-1,1 0,-1 0,0 1,0-1,-1 2,2-1,-1 0,0 0,0 0,-1 1,1-1,0 0,-1 0,1 0,-1 0,0 0,0 0,1 0,-1 0,0-1,-1 1,1 0,0 0,-1-1,1 1,-1-1,1 1,-3 1,-1-1,-1 0,1 0,0-1,-1 0,0 0,1 0,-9 0,-44-4,20 1,5 2,17 1,1-1,-18-2,31 1,-1 0,1 1,0-1,0 0,0 0,0 0,0-1,0 1,0 0,0-1,1 1,-1-1,0 0,1 1,-1-1,1 0,0 0,0 0,0 0,0 0,0 0,0 0,0-1,0-2,0 4,1-1,0 1,-1-1,1 1,0-1,0 1,0 0,0-1,0 1,1-1,-1 1,0-1,1 1,-1-1,0 1,1 0,0-1,-1 1,1 0,0-1,0 1,0 0,0 0,0 0,0 0,0 0,0 0,0 0,0 0,1 0,-1 1,0-1,1 0,-1 1,0-1,1 1,2-1,13-1,-1 0,1 2,-1 0,18 2,13 0,-19-3,-20 1,1-1,0 1,-1 1,1-1,15 4,-23-4,0 1,0-1,-1 0,1 0,0 1,0-1,-1 1,1-1,0 0,-1 1,1-1,0 1,-1 0,1-1,-1 1,1-1,0 2,-1-1,0-1,0 1,0-1,0 0,0 1,0-1,0 1,0-1,0 1,0-1,0 1,0-1,0 1,0-1,0 0,-1 1,1-1,0 1,0-1,-1 0,1 1,-1 0,0 0,-1 1,0 0,0-1,0 0,0 1,0-1,0 0,0 0,0 0,-3 1,-13 1,0 0,0-1,0-1,0-1,-25-2,-7 0,37 2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226D4-8BD1-4DCA-B2B1-76F05C422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413F1A-7CA0-4252-9A81-54BB5E0C7A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D7B29-54B1-4CC7-9C7A-D1FE86B09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F123-B4CF-48EA-BD4E-BF2ACC19CA68}" type="datetimeFigureOut">
              <a:rPr lang="en-GB" smtClean="0"/>
              <a:t>20/02/2021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EB7DBD-49B2-48AD-B61E-DD0E4C0DA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0C1883-1C6B-48A9-B828-B4A5C9DB9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6CADC-5B07-4DBC-8CDB-4356FB87E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2394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C159F-FD1E-45EB-8DD2-B0F99309F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42EE8D-7122-4FA2-A8FD-738D00C19D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2409D-30A5-466F-A994-45ED9B0EA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F123-B4CF-48EA-BD4E-BF2ACC19CA68}" type="datetimeFigureOut">
              <a:rPr lang="en-GB" smtClean="0"/>
              <a:t>20/02/2021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F7759-F7CD-4E83-B4B6-5B35E4A1B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EA1B1A-7B5B-439F-89C3-34D497329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6CADC-5B07-4DBC-8CDB-4356FB87E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4352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B385B3-FFCB-484D-9179-C8811A2127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64898B-0594-4405-8954-30762B2E3C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6BCD23-3267-4891-B616-4BDB3833D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F123-B4CF-48EA-BD4E-BF2ACC19CA68}" type="datetimeFigureOut">
              <a:rPr lang="en-GB" smtClean="0"/>
              <a:t>20/02/2021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2C3ECE-D067-40E5-A423-5CA9B514A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1E2B58-9A65-49FF-BD02-F029C4C9E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6CADC-5B07-4DBC-8CDB-4356FB87E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043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32286-D80A-45DB-972D-BF9FDC0FD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3DAD7-97A4-44AF-9287-D3BD5A8BB0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970467-89FD-4880-8A94-9ADA02FBF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F123-B4CF-48EA-BD4E-BF2ACC19CA68}" type="datetimeFigureOut">
              <a:rPr lang="en-GB" smtClean="0"/>
              <a:t>20/02/2021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BEEB26-51B4-4E22-9B75-7D4CB7874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B7285-1178-4F16-B596-A9F3AB618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6CADC-5B07-4DBC-8CDB-4356FB87E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6886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A284E-CA6F-4424-8547-F071E27B0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CFA33-861E-4FB7-9E3B-3EA67063C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265F0-F51E-41B1-B928-A4DB97DDF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F123-B4CF-48EA-BD4E-BF2ACC19CA68}" type="datetimeFigureOut">
              <a:rPr lang="en-GB" smtClean="0"/>
              <a:t>20/02/2021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94646-58F6-407F-A60E-AA3237305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6CE4AD-9891-44E9-96AD-CAB010452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6CADC-5B07-4DBC-8CDB-4356FB87E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044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2B639-D6EF-41AD-9E1A-D2CF05B4B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3CFD9-5119-4257-915B-3FF9391ABF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E4A7A-F052-4044-BFD9-76FC638D7D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80FC7E-3C57-4D0F-B689-0E2169931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F123-B4CF-48EA-BD4E-BF2ACC19CA68}" type="datetimeFigureOut">
              <a:rPr lang="en-GB" smtClean="0"/>
              <a:t>20/02/2021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F0F11F-6C16-4EC8-B049-79F914660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EB01C8-9062-460F-8155-2B03185C3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6CADC-5B07-4DBC-8CDB-4356FB87E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8601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C4C6E-3A88-4668-ACB5-116B17F58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4ED5B-6941-4C65-A2D5-BE39AE7BCD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ED86A1-DFC9-4299-B82D-8363989379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34DBF5-120F-4618-BB69-815F93F8AD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5141B8-5B35-4F86-A438-53B54BA66C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479C88-7543-4836-93AE-14EE7D3FE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F123-B4CF-48EA-BD4E-BF2ACC19CA68}" type="datetimeFigureOut">
              <a:rPr lang="en-GB" smtClean="0"/>
              <a:t>20/02/2021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FAB3B9-B751-4F23-841C-5CC680B0D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717AAB-095B-471C-A707-BAD2C0467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6CADC-5B07-4DBC-8CDB-4356FB87E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604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A122B-7C43-4AD0-AB5D-B5E675F77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A7E0AC-F3FC-44F2-AE5C-D81C8D03C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F123-B4CF-48EA-BD4E-BF2ACC19CA68}" type="datetimeFigureOut">
              <a:rPr lang="en-GB" smtClean="0"/>
              <a:t>20/02/2021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A29291-E798-4706-99EB-710161511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8BAC9A-FF24-4179-A514-1DBC115A1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6CADC-5B07-4DBC-8CDB-4356FB87E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757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F955C2-A170-4CD0-9EF1-66677978F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F123-B4CF-48EA-BD4E-BF2ACC19CA68}" type="datetimeFigureOut">
              <a:rPr lang="en-GB" smtClean="0"/>
              <a:t>20/02/2021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B039CF-C6DC-44CD-BBB8-1A70F7C46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B1A16E-95B5-4131-9F77-E3FC94CF3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6CADC-5B07-4DBC-8CDB-4356FB87E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4247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885DA-0725-48D4-8F81-46E899922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506A7-4387-4FC7-9997-3B29C00A9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DE7143-AE2D-40C8-8826-9138855151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FE0C8E-DAB6-4059-9231-D90D79527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F123-B4CF-48EA-BD4E-BF2ACC19CA68}" type="datetimeFigureOut">
              <a:rPr lang="en-GB" smtClean="0"/>
              <a:t>20/02/2021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CEEE31-1478-47AD-A028-9BAEEB28B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F5ECE7-40EA-4D35-B2A5-AE0C5602D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6CADC-5B07-4DBC-8CDB-4356FB87E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6369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9D309-90CD-4C9F-9A91-D4B6E9778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9EA11D-EE7B-4748-BAC0-EBCECD4F95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AABD36-50BE-4D29-9459-96AC8689D6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5CED81-DF7E-4821-9695-6FAE93FBE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F123-B4CF-48EA-BD4E-BF2ACC19CA68}" type="datetimeFigureOut">
              <a:rPr lang="en-GB" smtClean="0"/>
              <a:t>20/02/2021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33994E-C2F4-4CDE-8A70-3C40C72EE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7F5CBA-D4EC-4C8C-8328-FE6BDB2A7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6CADC-5B07-4DBC-8CDB-4356FB87E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1631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13C369-C052-4E2D-A6EA-5AD743658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C30F65-4E9C-4850-A2F0-103CCB9BE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49006-1668-48B4-BCC3-1C7897B3A2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78F123-B4CF-48EA-BD4E-BF2ACC19CA68}" type="datetimeFigureOut">
              <a:rPr lang="en-GB" smtClean="0"/>
              <a:t>20/02/2021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2CBE3-77DC-46CA-8F10-B21C72CF0C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781E53-2E9A-49DE-A5C7-A91574C883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6CADC-5B07-4DBC-8CDB-4356FB87E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980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customXml" Target="../ink/ink2.xml"/><Relationship Id="rId7" Type="http://schemas.openxmlformats.org/officeDocument/2006/relationships/customXml" Target="../ink/ink4.xml"/><Relationship Id="rId12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customXml" Target="../ink/ink6.xml"/><Relationship Id="rId5" Type="http://schemas.openxmlformats.org/officeDocument/2006/relationships/customXml" Target="../ink/ink3.xml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customXml" Target="../ink/ink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customXml" Target="../ink/ink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4DBE1C-4D1D-404B-BB99-EACB44E11A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52" r="9630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F17DE4-1324-407B-BA2B-6F7DDB5323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4473" y="2950387"/>
            <a:ext cx="3052293" cy="3531403"/>
          </a:xfrm>
        </p:spPr>
        <p:txBody>
          <a:bodyPr anchor="t">
            <a:normAutofit/>
          </a:bodyPr>
          <a:lstStyle/>
          <a:p>
            <a:pPr algn="r"/>
            <a:r>
              <a:rPr lang="en-GB" sz="4000">
                <a:solidFill>
                  <a:srgbClr val="FFFFFF"/>
                </a:solidFill>
              </a:rPr>
              <a:t>Remote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F9A58D-87E5-4010-A369-7712FA50D4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7922" y="743803"/>
            <a:ext cx="2808844" cy="1382392"/>
          </a:xfrm>
        </p:spPr>
        <p:txBody>
          <a:bodyPr anchor="b">
            <a:normAutofit/>
          </a:bodyPr>
          <a:lstStyle/>
          <a:p>
            <a:pPr algn="r"/>
            <a:r>
              <a:rPr lang="en-GB" sz="2000">
                <a:solidFill>
                  <a:srgbClr val="FFFFFF"/>
                </a:solidFill>
              </a:rPr>
              <a:t>Berry Pomeroy</a:t>
            </a:r>
          </a:p>
        </p:txBody>
      </p:sp>
    </p:spTree>
    <p:extLst>
      <p:ext uri="{BB962C8B-B14F-4D97-AF65-F5344CB8AC3E}">
        <p14:creationId xmlns:p14="http://schemas.microsoft.com/office/powerpoint/2010/main" val="2205081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AAA80-CEB4-46E7-829D-5DB0FD1B7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Pupil Premium and Catch Up Children</a:t>
            </a:r>
            <a:endParaRPr lang="en-GB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1BA9352-D6D5-4926-A583-281DC1F4A7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332150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0534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3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BC7F6CA-37F7-4046-97A3-2452F178B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n-GB" sz="4000">
                <a:solidFill>
                  <a:srgbClr val="FFFFFF"/>
                </a:solidFill>
              </a:rPr>
              <a:t>EHCP children learning at home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A68DC-9811-41FB-8B39-17C8598C1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904" y="2494450"/>
            <a:ext cx="4053545" cy="3563159"/>
          </a:xfrm>
        </p:spPr>
        <p:txBody>
          <a:bodyPr>
            <a:normAutofit/>
          </a:bodyPr>
          <a:lstStyle/>
          <a:p>
            <a:r>
              <a:rPr lang="en-GB" sz="2000"/>
              <a:t>Our EHCP pupil who is learning at home is provided with his own Remote Learning Overview each day, based on his EHCP and ILP targets.</a:t>
            </a:r>
          </a:p>
          <a:p>
            <a:r>
              <a:rPr lang="en-GB" sz="2000"/>
              <a:t>This child also has a 4:1 Zoom session each day, working on his phonics.</a:t>
            </a:r>
          </a:p>
          <a:p>
            <a:r>
              <a:rPr lang="en-GB" sz="2000"/>
              <a:t>Going forward he is also going to have a 1:1 number zoom session each week with his teacher.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70F9F78-2FB6-4207-9059-2EA2BA81B4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12" b="-1"/>
          <a:stretch/>
        </p:blipFill>
        <p:spPr>
          <a:xfrm>
            <a:off x="5964692" y="2494450"/>
            <a:ext cx="4802404" cy="356337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636DA65-23DA-4EF2-99C7-09218CE284DD}"/>
                  </a:ext>
                </a:extLst>
              </p14:cNvPr>
              <p14:cNvContentPartPr/>
              <p14:nvPr/>
            </p14:nvContentPartPr>
            <p14:xfrm>
              <a:off x="5517319" y="4078064"/>
              <a:ext cx="360" cy="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636DA65-23DA-4EF2-99C7-09218CE284D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08319" y="406906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5D18EB8-AF29-4D6B-93F0-B61B3EDC736B}"/>
                  </a:ext>
                </a:extLst>
              </p14:cNvPr>
              <p14:cNvContentPartPr/>
              <p14:nvPr/>
            </p14:nvContentPartPr>
            <p14:xfrm>
              <a:off x="6186919" y="3333584"/>
              <a:ext cx="213480" cy="442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5D18EB8-AF29-4D6B-93F0-B61B3EDC736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78279" y="3324584"/>
                <a:ext cx="231120" cy="6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CA4C6BC-CAFE-490E-A1AD-44C8F55D2117}"/>
                  </a:ext>
                </a:extLst>
              </p14:cNvPr>
              <p14:cNvContentPartPr/>
              <p14:nvPr/>
            </p14:nvContentPartPr>
            <p14:xfrm>
              <a:off x="6779839" y="5736224"/>
              <a:ext cx="114480" cy="104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CA4C6BC-CAFE-490E-A1AD-44C8F55D211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770839" y="5727224"/>
                <a:ext cx="132120" cy="2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30FEBAA-B5CF-4762-A12A-BA1310F0B8B9}"/>
                  </a:ext>
                </a:extLst>
              </p14:cNvPr>
              <p14:cNvContentPartPr/>
              <p14:nvPr/>
            </p14:nvContentPartPr>
            <p14:xfrm>
              <a:off x="7574719" y="5740904"/>
              <a:ext cx="149400" cy="111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30FEBAA-B5CF-4762-A12A-BA1310F0B8B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565719" y="5731904"/>
                <a:ext cx="167040" cy="2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7899DCC-ACFE-4654-BF5A-F8F15BB1C514}"/>
                  </a:ext>
                </a:extLst>
              </p14:cNvPr>
              <p14:cNvContentPartPr/>
              <p14:nvPr/>
            </p14:nvContentPartPr>
            <p14:xfrm>
              <a:off x="7855159" y="5531384"/>
              <a:ext cx="115560" cy="349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7899DCC-ACFE-4654-BF5A-F8F15BB1C51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846159" y="5522744"/>
                <a:ext cx="133200" cy="52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8934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3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E8806B7-E15C-43BA-9DCC-4A46D678A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n-GB" sz="4000">
                <a:solidFill>
                  <a:srgbClr val="FFFFFF"/>
                </a:solidFill>
              </a:rPr>
              <a:t>Character 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FDE63-F141-4A19-BCFE-F95B36023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904" y="2494450"/>
            <a:ext cx="4053545" cy="3563159"/>
          </a:xfrm>
        </p:spPr>
        <p:txBody>
          <a:bodyPr>
            <a:normAutofit/>
          </a:bodyPr>
          <a:lstStyle/>
          <a:p>
            <a:r>
              <a:rPr lang="en-GB" sz="2400" dirty="0"/>
              <a:t>Every week I upload an assembly based on character education to all class pages and give children a challenge for the week based on this character value.</a:t>
            </a:r>
          </a:p>
          <a:p>
            <a:r>
              <a:rPr lang="en-GB" sz="2400" dirty="0"/>
              <a:t>Weekly Worship assembly based on gateway themes.</a:t>
            </a:r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FF4AAD94-BDA0-4299-B265-5047D7F8F8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33" r="13195" b="1"/>
          <a:stretch/>
        </p:blipFill>
        <p:spPr>
          <a:xfrm>
            <a:off x="6098892" y="2492376"/>
            <a:ext cx="4802404" cy="356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07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51BA4DF-2BD4-4EC2-B1DB-B27C8AC71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E10F58-4F60-4CB4-8764-E33C2069C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3733" y="548464"/>
            <a:ext cx="6798541" cy="1675623"/>
          </a:xfrm>
        </p:spPr>
        <p:txBody>
          <a:bodyPr anchor="b">
            <a:normAutofit/>
          </a:bodyPr>
          <a:lstStyle/>
          <a:p>
            <a:r>
              <a:rPr lang="en-GB" sz="4000" dirty="0"/>
              <a:t>Reading </a:t>
            </a:r>
          </a:p>
        </p:txBody>
      </p:sp>
      <p:pic>
        <p:nvPicPr>
          <p:cNvPr id="5" name="Picture 4" descr="Glasses on top of a book">
            <a:extLst>
              <a:ext uri="{FF2B5EF4-FFF2-40B4-BE49-F238E27FC236}">
                <a16:creationId xmlns:a16="http://schemas.microsoft.com/office/drawing/2014/main" id="{EF7CDF45-4565-473D-9EFF-82B045FD56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64" r="42396" b="-1"/>
          <a:stretch/>
        </p:blipFill>
        <p:spPr>
          <a:xfrm>
            <a:off x="1" y="10"/>
            <a:ext cx="4196496" cy="6857990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5C1AB-C701-44E8-AF20-5C584E034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3734" y="2409830"/>
            <a:ext cx="6798539" cy="3705217"/>
          </a:xfrm>
        </p:spPr>
        <p:txBody>
          <a:bodyPr>
            <a:normAutofit/>
          </a:bodyPr>
          <a:lstStyle/>
          <a:p>
            <a:r>
              <a:rPr lang="en-GB" sz="1900"/>
              <a:t>All Pupil Premium and catch up children are provided with reading books.</a:t>
            </a:r>
          </a:p>
          <a:p>
            <a:r>
              <a:rPr lang="en-GB" sz="1900"/>
              <a:t>We have written a reading letter for parent’s to show them how they can access reading books at home and to contact us if any problems and we will support.</a:t>
            </a:r>
          </a:p>
          <a:p>
            <a:r>
              <a:rPr lang="en-GB" sz="1900"/>
              <a:t>Children are able to access their A.R quizzes at home and this is monitored.</a:t>
            </a:r>
          </a:p>
          <a:p>
            <a:r>
              <a:rPr lang="en-GB" sz="1900"/>
              <a:t>KS1 children are using Oxford Owl to access their Read Write Inc reading books at correct level.</a:t>
            </a:r>
          </a:p>
          <a:p>
            <a:r>
              <a:rPr lang="en-GB" sz="1900"/>
              <a:t>There is a reading task set every day.</a:t>
            </a:r>
          </a:p>
          <a:p>
            <a:r>
              <a:rPr lang="en-GB" sz="1900"/>
              <a:t>Many recorded sessions are teachers reading their class text.</a:t>
            </a:r>
          </a:p>
        </p:txBody>
      </p:sp>
    </p:spTree>
    <p:extLst>
      <p:ext uri="{BB962C8B-B14F-4D97-AF65-F5344CB8AC3E}">
        <p14:creationId xmlns:p14="http://schemas.microsoft.com/office/powerpoint/2010/main" val="206604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391E67-D143-4C51-86EB-168F67A95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Remote Learning Questionnaire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A7F306-B5F4-4B62-98B2-824FA20D30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0400" y="2426818"/>
            <a:ext cx="2958251" cy="399763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C54E859-B2DE-4373-85E2-BF1E20704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073" y="3232154"/>
            <a:ext cx="5455917" cy="238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263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FC3845-7A35-41BD-B25F-4DDFE560B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GB" sz="4000" dirty="0">
                <a:solidFill>
                  <a:srgbClr val="FFFFFF"/>
                </a:solidFill>
              </a:rPr>
              <a:t>Remote Learning Feedback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8E0F8D-C030-4741-8A06-6C89312C5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en-GB" sz="1400"/>
              <a:t>We've found the zoom sessions fantastic as it's encouraged the children to learn as they see Mrs Bowden daily . This interaction has helped with all the other home learning, as they are now keen to learn rather than be reluctant learners! We've got into a great routine now, which helps our work and home schooling balance. Thank you!</a:t>
            </a:r>
          </a:p>
          <a:p>
            <a:r>
              <a:rPr lang="en-GB" sz="1400"/>
              <a:t>My son is really enjoying the live zoom classes and after we both enjoy spending time doing the home learning together</a:t>
            </a:r>
          </a:p>
          <a:p>
            <a:r>
              <a:rPr lang="en-GB" sz="1400"/>
              <a:t>My child attends 3 days each week at school and one day with a grandparent so I am only required to manage remote learning one day each week. I feel that class dojo works well for us and we have no issues with how the work is set or the amount, all the teachers at Berry are doing a marvellous job!</a:t>
            </a:r>
          </a:p>
          <a:p>
            <a:r>
              <a:rPr lang="en-GB" sz="1400"/>
              <a:t>	I think the teachers are providing great support and it’s much appreciated.</a:t>
            </a:r>
          </a:p>
          <a:p>
            <a:r>
              <a:rPr lang="en-GB" sz="1400"/>
              <a:t>	Thank you to all the staff for their continued hard work, and supplying all we need for remote learning. Communication is great and we feel fully supported.</a:t>
            </a:r>
          </a:p>
          <a:p>
            <a:r>
              <a:rPr lang="en-GB" sz="1400"/>
              <a:t>Thank you to all the staff for their continued hard work, and supplying all we need for remote learning. Communication is great and we feel fully supported.</a:t>
            </a:r>
          </a:p>
          <a:p>
            <a:r>
              <a:rPr lang="en-GB" sz="1400"/>
              <a:t>Thank you to all the staff for all their hard work, and supplying all we need for remote learning. Communication is great and we feel fully supported.</a:t>
            </a:r>
          </a:p>
          <a:p>
            <a:r>
              <a:rPr lang="en-GB" sz="1400"/>
              <a:t>	Mrs While has been very supportive throughout.</a:t>
            </a:r>
          </a:p>
        </p:txBody>
      </p:sp>
    </p:spTree>
    <p:extLst>
      <p:ext uri="{BB962C8B-B14F-4D97-AF65-F5344CB8AC3E}">
        <p14:creationId xmlns:p14="http://schemas.microsoft.com/office/powerpoint/2010/main" val="2519529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3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97E196-B030-453D-A757-04F640677B3F}"/>
              </a:ext>
            </a:extLst>
          </p:cNvPr>
          <p:cNvSpPr txBox="1"/>
          <p:nvPr/>
        </p:nvSpPr>
        <p:spPr>
          <a:xfrm>
            <a:off x="1001684" y="170412"/>
            <a:ext cx="10178934" cy="13287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These are uploaded to Dojo the evening before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287BBA-16F8-41C0-9F92-EEB62372FF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1684" y="1670857"/>
            <a:ext cx="10178934" cy="55790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Remote Learning Template</a:t>
            </a:r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65957AE-1EE8-4AB2-9D92-EDBED86482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3888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E5865CD-620E-4D99-9FA8-6FBC72E673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5580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501C3C2-485F-4ACA-A331-98C429BDDED5}"/>
                  </a:ext>
                </a:extLst>
              </p14:cNvPr>
              <p14:cNvContentPartPr/>
              <p14:nvPr/>
            </p14:nvContentPartPr>
            <p14:xfrm>
              <a:off x="8208679" y="5511224"/>
              <a:ext cx="147240" cy="597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501C3C2-485F-4ACA-A331-98C429BDDED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99679" y="5502584"/>
                <a:ext cx="164880" cy="77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995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287BBA-16F8-41C0-9F92-EEB62372FF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1507" y="387224"/>
            <a:ext cx="3291839" cy="830453"/>
          </a:xfrm>
        </p:spPr>
        <p:txBody>
          <a:bodyPr anchor="ctr">
            <a:normAutofit/>
          </a:bodyPr>
          <a:lstStyle/>
          <a:p>
            <a:pPr algn="l"/>
            <a:r>
              <a:rPr lang="en-GB" sz="2000">
                <a:solidFill>
                  <a:srgbClr val="FFFFFF"/>
                </a:solidFill>
              </a:rPr>
              <a:t>Remote Learning Template</a:t>
            </a:r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0AB04D5-E02B-4201-A00A-60AC5A948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748" y="2377950"/>
            <a:ext cx="5131088" cy="3604589"/>
          </a:xfrm>
          <a:prstGeom prst="rect">
            <a:avLst/>
          </a:prstGeom>
        </p:spPr>
      </p:pic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A5389A5-46CC-48AB-A5F3-65A22CB56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165" y="2395194"/>
            <a:ext cx="5131087" cy="364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965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0DB9C61-90E0-484F-8602-02F49EDC1B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6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7ED563-E5DB-4937-BF78-7893C4DC9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3680" y="228036"/>
            <a:ext cx="11724640" cy="63779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132F4F-2963-4D5A-A8F6-278B17469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220" y="860028"/>
            <a:ext cx="6006192" cy="1324907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706552"/>
                </a:solidFill>
              </a:rPr>
              <a:t>Learning Journey Front Cover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F862E-F536-420D-9359-44ADA6B95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220" y="2248823"/>
            <a:ext cx="6006192" cy="3928139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rgbClr val="706552"/>
                </a:solidFill>
              </a:rPr>
              <a:t>We are uploading our learning journey overviews to our Class Dojo pages so parent’s know the question and the objectives, including character and metacognition.</a:t>
            </a:r>
          </a:p>
          <a:p>
            <a:r>
              <a:rPr lang="en-GB" sz="2400" dirty="0">
                <a:solidFill>
                  <a:srgbClr val="706552"/>
                </a:solidFill>
              </a:rPr>
              <a:t>If parent’s have any questions around the 3 circles they are invited to ask questions through personal message.  Teachers given time to support parent’s with curriculum content.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06B647-FE95-4550-8350-3D2180C62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60466" y="699706"/>
            <a:ext cx="4114800" cy="5477256"/>
          </a:xfrm>
          <a:prstGeom prst="rect">
            <a:avLst/>
          </a:prstGeom>
          <a:solidFill>
            <a:srgbClr val="FFFFFF"/>
          </a:solidFill>
          <a:ln w="15875">
            <a:solidFill>
              <a:srgbClr val="706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agram, text&#10;&#10;Description automatically generated">
            <a:extLst>
              <a:ext uri="{FF2B5EF4-FFF2-40B4-BE49-F238E27FC236}">
                <a16:creationId xmlns:a16="http://schemas.microsoft.com/office/drawing/2014/main" id="{83BEA6B7-668B-407F-B21D-8C31BE8C0B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1410"/>
          <a:stretch/>
        </p:blipFill>
        <p:spPr>
          <a:xfrm>
            <a:off x="7523826" y="862763"/>
            <a:ext cx="3788081" cy="51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791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0DB9C61-90E0-484F-8602-02F49EDC1B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7ED563-E5DB-4937-BF78-7893C4DC9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3680" y="228036"/>
            <a:ext cx="11724640" cy="63779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064190-7CE6-437C-9C48-5287F69D1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220" y="860028"/>
            <a:ext cx="6006192" cy="1324907"/>
          </a:xfrm>
        </p:spPr>
        <p:txBody>
          <a:bodyPr>
            <a:normAutofit/>
          </a:bodyPr>
          <a:lstStyle/>
          <a:p>
            <a:r>
              <a:rPr lang="en-GB">
                <a:solidFill>
                  <a:schemeClr val="accent1"/>
                </a:solidFill>
              </a:rPr>
              <a:t>Metacognition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796861-480F-4B76-9A98-D5D0475BA5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220" y="2248823"/>
            <a:ext cx="6006192" cy="3928139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chemeClr val="accent1"/>
                </a:solidFill>
              </a:rPr>
              <a:t>Children are using the metacognition tools at school and home.</a:t>
            </a:r>
          </a:p>
          <a:p>
            <a:r>
              <a:rPr lang="en-GB" sz="2400" dirty="0">
                <a:solidFill>
                  <a:schemeClr val="accent1"/>
                </a:solidFill>
              </a:rPr>
              <a:t>We are following the Learning Journeys we planned for Spring 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306B647-FE95-4550-8350-3D2180C62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60466" y="699706"/>
            <a:ext cx="4114800" cy="5477256"/>
          </a:xfrm>
          <a:prstGeom prst="rect">
            <a:avLst/>
          </a:prstGeom>
          <a:solidFill>
            <a:srgbClr val="FFFFFF"/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87F7DD-EECB-4689-8992-0C20E75F24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74" r="13787" b="1"/>
          <a:stretch/>
        </p:blipFill>
        <p:spPr>
          <a:xfrm>
            <a:off x="7523827" y="862763"/>
            <a:ext cx="1264338" cy="17192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01D368-F042-43F5-8B4A-2DD75DB78E95}"/>
              </a:ext>
            </a:extLst>
          </p:cNvPr>
          <p:cNvSpPr txBox="1"/>
          <p:nvPr/>
        </p:nvSpPr>
        <p:spPr>
          <a:xfrm>
            <a:off x="9105393" y="978062"/>
            <a:ext cx="2687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dirty="0"/>
              <a:t>Home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86802B-9A22-44F4-8067-980B02341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3825" y="3831622"/>
            <a:ext cx="2108571" cy="1896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7BD89B-1699-400E-BAC3-31B99E30A1C5}"/>
              </a:ext>
            </a:extLst>
          </p:cNvPr>
          <p:cNvSpPr txBox="1"/>
          <p:nvPr/>
        </p:nvSpPr>
        <p:spPr>
          <a:xfrm>
            <a:off x="9845227" y="3831622"/>
            <a:ext cx="1385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School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331445-E045-4BAE-84E7-99BD57519D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1527" y="1347393"/>
            <a:ext cx="2380160" cy="185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54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0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87388C-C9E2-4E86-9189-0EE19B058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Learning Journals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E46CC5-BD39-444D-B28E-7540B825DF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86" r="-1" b="-1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20F08E-9016-4B13-AE53-5D25A9C7FE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" b="18188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EB5AA7-1BC7-4F70-9682-44BBA16F73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69" r="12757" b="4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cxnSp>
        <p:nvCxnSpPr>
          <p:cNvPr id="36" name="Straight Connector 32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8B9FE5-900C-4166-87EC-7F0A09FEF4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22165" r="-1" b="24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172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30E5DC-C0A9-4BEE-B145-28A35B657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Zoom</a:t>
            </a:r>
          </a:p>
        </p:txBody>
      </p:sp>
      <p:cxnSp>
        <p:nvCxnSpPr>
          <p:cNvPr id="26" name="Straight Connector 2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A30879-184B-4139-A28E-7FE248C5F2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54" b="5533"/>
          <a:stretch/>
        </p:blipFill>
        <p:spPr>
          <a:xfrm>
            <a:off x="331567" y="2407330"/>
            <a:ext cx="6201945" cy="3488588"/>
          </a:xfrm>
          <a:prstGeom prst="rect">
            <a:avLst/>
          </a:prstGeom>
        </p:spPr>
      </p:pic>
      <p:cxnSp>
        <p:nvCxnSpPr>
          <p:cNvPr id="27" name="Straight Connector 22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0472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6B4D3-21C2-44A5-8F65-0369325E3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8" y="338328"/>
            <a:ext cx="3685032" cy="1608328"/>
          </a:xfrm>
        </p:spPr>
        <p:txBody>
          <a:bodyPr>
            <a:normAutofit/>
          </a:bodyPr>
          <a:lstStyle/>
          <a:p>
            <a:r>
              <a:rPr lang="en-GB" sz="3600"/>
              <a:t>Zoom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CFF99-35EB-4B90-ABA7-F81FFA752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4100" y="338328"/>
            <a:ext cx="6675627" cy="1605083"/>
          </a:xfrm>
        </p:spPr>
        <p:txBody>
          <a:bodyPr anchor="ctr">
            <a:normAutofit fontScale="62500" lnSpcReduction="20000"/>
          </a:bodyPr>
          <a:lstStyle/>
          <a:p>
            <a:r>
              <a:rPr lang="en-GB" sz="2000" dirty="0"/>
              <a:t>We update our Zoom sessions on our Remote Learning Team so they do not clash and so I can monitor.</a:t>
            </a:r>
          </a:p>
          <a:p>
            <a:r>
              <a:rPr lang="en-GB" sz="2000" dirty="0"/>
              <a:t>We provide a range of Zoom sessions across the week, for phonics, maths, learning journey and reading.</a:t>
            </a:r>
          </a:p>
          <a:p>
            <a:r>
              <a:rPr lang="en-GB" sz="2000" dirty="0"/>
              <a:t>EYFS/KS1 phonics 5:1 with teacher 3 or 4 times a week.</a:t>
            </a:r>
          </a:p>
          <a:p>
            <a:r>
              <a:rPr lang="en-GB" sz="2000" dirty="0"/>
              <a:t>Mr O (Saint Southwest) P.E challenge workshop every Friday – recorded video/zoom</a:t>
            </a:r>
          </a:p>
          <a:p>
            <a:r>
              <a:rPr lang="en-GB" sz="2000" dirty="0"/>
              <a:t>1:1 Zoom sessions for catch up children either pre-teach or conferencing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AE9118-0436-4488-AC4A-C14DF6A7B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2211010"/>
            <a:ext cx="12192002" cy="464699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ounded Rectangle 26">
            <a:extLst>
              <a:ext uri="{FF2B5EF4-FFF2-40B4-BE49-F238E27FC236}">
                <a16:creationId xmlns:a16="http://schemas.microsoft.com/office/drawing/2014/main" id="{1B10F861-B8F1-49C7-BD58-EAB20CEE7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5CB0145-47EF-46FF-B3B7-A675B27E2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650" y="2742397"/>
            <a:ext cx="3861396" cy="3291840"/>
          </a:xfrm>
          <a:prstGeom prst="rect">
            <a:avLst/>
          </a:prstGeom>
        </p:spPr>
      </p:pic>
      <p:sp>
        <p:nvSpPr>
          <p:cNvPr id="19" name="Rounded Rectangle 16">
            <a:extLst>
              <a:ext uri="{FF2B5EF4-FFF2-40B4-BE49-F238E27FC236}">
                <a16:creationId xmlns:a16="http://schemas.microsoft.com/office/drawing/2014/main" id="{61F6E425-22AB-4DA2-8FAC-58ADB58EF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9E6B7327-0C99-4F70-BDED-6D20FD4B8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6484" y="3219348"/>
            <a:ext cx="4974336" cy="233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086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50D1C5B3-B60D-4696-AE60-100D5EC8A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C18386-9FD9-4E2C-97FA-2533C6A2C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286" y="501594"/>
            <a:ext cx="4790364" cy="1668424"/>
          </a:xfrm>
        </p:spPr>
        <p:txBody>
          <a:bodyPr anchor="b">
            <a:normAutofit/>
          </a:bodyPr>
          <a:lstStyle/>
          <a:p>
            <a:r>
              <a:rPr lang="en-GB" sz="4000"/>
              <a:t>Monitoring Engagement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B4198B-CEBC-48C8-BA13-2F0548F5B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0286" y="2399857"/>
            <a:ext cx="4667553" cy="3425709"/>
          </a:xfrm>
        </p:spPr>
        <p:txBody>
          <a:bodyPr>
            <a:normAutofit/>
          </a:bodyPr>
          <a:lstStyle/>
          <a:p>
            <a:r>
              <a:rPr lang="en-GB" sz="2000" dirty="0"/>
              <a:t>We monitor engagement through a document on our Team that we fill in each week </a:t>
            </a:r>
          </a:p>
          <a:p>
            <a:r>
              <a:rPr lang="en-GB" sz="2000" dirty="0"/>
              <a:t>We also reset Dojo points each week to easily monitor level of engagement.</a:t>
            </a:r>
          </a:p>
          <a:p>
            <a:r>
              <a:rPr lang="en-GB" sz="2000" dirty="0"/>
              <a:t>This document contains information about whether they are on our Safeguarding list, SEN or PP so we can carefully monitor these children.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BBA4E3-6D67-4E6F-8F74-43ADFF738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9199" y="670377"/>
            <a:ext cx="2281170" cy="51551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C7428E-89EB-416B-9290-8971E437F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9408" y="104438"/>
            <a:ext cx="1842175" cy="34114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4F7702-D9BE-4E65-B79C-3B321FE23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9409" y="3429000"/>
            <a:ext cx="2345767" cy="190409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FA169C72-4010-413C-A913-4BD6E2D12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58C3C99-2F64-46DC-9F81-BAA40930E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7003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796</Words>
  <Application>Microsoft Office PowerPoint</Application>
  <PresentationFormat>Widescreen</PresentationFormat>
  <Paragraphs>52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Remote Learning</vt:lpstr>
      <vt:lpstr>PowerPoint Presentation</vt:lpstr>
      <vt:lpstr>PowerPoint Presentation</vt:lpstr>
      <vt:lpstr>Learning Journey Front Cover</vt:lpstr>
      <vt:lpstr>Metacognition</vt:lpstr>
      <vt:lpstr>Learning Journals</vt:lpstr>
      <vt:lpstr>Zoom</vt:lpstr>
      <vt:lpstr>Zoom Session</vt:lpstr>
      <vt:lpstr>Monitoring Engagement</vt:lpstr>
      <vt:lpstr>Pupil Premium and Catch Up Children</vt:lpstr>
      <vt:lpstr>EHCP children learning at home</vt:lpstr>
      <vt:lpstr>Character Education</vt:lpstr>
      <vt:lpstr>Reading </vt:lpstr>
      <vt:lpstr>Remote Learning Questionnaire</vt:lpstr>
      <vt:lpstr>Remote Learning Feedback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Remote Learning</dc:title>
  <dc:creator>Jess Bowden</dc:creator>
  <cp:lastModifiedBy>Jess Bowden</cp:lastModifiedBy>
  <cp:revision>9</cp:revision>
  <dcterms:created xsi:type="dcterms:W3CDTF">2021-01-29T10:56:52Z</dcterms:created>
  <dcterms:modified xsi:type="dcterms:W3CDTF">2021-02-20T13:29:02Z</dcterms:modified>
</cp:coreProperties>
</file>